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79" r:id="rId5"/>
    <p:sldId id="267" r:id="rId6"/>
    <p:sldId id="258" r:id="rId7"/>
    <p:sldId id="268" r:id="rId8"/>
    <p:sldId id="259" r:id="rId9"/>
    <p:sldId id="260" r:id="rId10"/>
    <p:sldId id="261" r:id="rId11"/>
    <p:sldId id="264" r:id="rId12"/>
    <p:sldId id="265" r:id="rId13"/>
    <p:sldId id="266" r:id="rId15"/>
    <p:sldId id="262" r:id="rId16"/>
    <p:sldId id="263" r:id="rId17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1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5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30303" cy="5167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162" y="0"/>
            <a:ext cx="7930303" cy="5167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0440" y="1287463"/>
            <a:ext cx="6179820" cy="347614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070" y="4956731"/>
            <a:ext cx="14640560" cy="40555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2927"/>
            <a:ext cx="7930303" cy="516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162" y="9782927"/>
            <a:ext cx="7930303" cy="516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BALAJI JAYAKRISHNAN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Associate Professor 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VIT Business School Chennai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balaji.jayakrishnan@vit.ac.in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BALAJI JAYAKRISHNAN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Associate Professor 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VIT Business School Chennai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balaji.jayakrishnan@vit.ac.in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20897" y="3996131"/>
            <a:ext cx="7658905" cy="1871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3150" y="3397250"/>
            <a:ext cx="16214090" cy="2508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5"/>
              </a:spcBef>
            </a:pPr>
            <a:r>
              <a:rPr spc="-125" dirty="0">
                <a:latin typeface="Times New Roman" panose="02020603050405020304" charset="0"/>
                <a:cs typeface="Times New Roman" panose="02020603050405020304" charset="0"/>
              </a:rPr>
              <a:t>Secu</a:t>
            </a:r>
            <a:r>
              <a:rPr spc="-105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pc="-6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20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pc="-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395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pc="-49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-110" dirty="0">
                <a:latin typeface="Times New Roman" panose="02020603050405020304" charset="0"/>
                <a:cs typeface="Times New Roman" panose="02020603050405020304" charset="0"/>
              </a:rPr>
              <a:t>dust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pc="-130" dirty="0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pc="-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35" dirty="0">
                <a:latin typeface="Times New Roman" panose="02020603050405020304" charset="0"/>
                <a:cs typeface="Times New Roman" panose="02020603050405020304" charset="0"/>
              </a:rPr>
              <a:t>Secr</a:t>
            </a:r>
            <a:r>
              <a:rPr spc="-180" dirty="0">
                <a:latin typeface="Times New Roman" panose="02020603050405020304" charset="0"/>
                <a:cs typeface="Times New Roman" panose="02020603050405020304" charset="0"/>
              </a:rPr>
              <a:t>ets:  </a:t>
            </a:r>
            <a:br>
              <a:rPr spc="-180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spc="-18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spc="-195" dirty="0">
                <a:latin typeface="Times New Roman" panose="02020603050405020304" charset="0"/>
                <a:cs typeface="Times New Roman" panose="02020603050405020304" charset="0"/>
              </a:rPr>
              <a:t>Ha</a:t>
            </a:r>
            <a:r>
              <a:rPr spc="-140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pc="-45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-125" dirty="0">
                <a:latin typeface="Times New Roman" panose="02020603050405020304" charset="0"/>
                <a:cs typeface="Times New Roman" panose="02020603050405020304" charset="0"/>
              </a:rPr>
              <a:t>essi</a:t>
            </a:r>
            <a:r>
              <a:rPr spc="-135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20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pc="-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25" dirty="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pc="-114" dirty="0">
                <a:latin typeface="Times New Roman" panose="02020603050405020304" charset="0"/>
                <a:cs typeface="Times New Roman" panose="02020603050405020304" charset="0"/>
              </a:rPr>
              <a:t>SB</a:t>
            </a:r>
            <a:r>
              <a:rPr spc="-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50" dirty="0">
                <a:latin typeface="Times New Roman" panose="02020603050405020304" charset="0"/>
                <a:cs typeface="Times New Roman" panose="02020603050405020304" charset="0"/>
              </a:rPr>
              <a:t>Embeddi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15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US" spc="1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95" dirty="0">
                <a:latin typeface="Times New Roman" panose="02020603050405020304" charset="0"/>
                <a:cs typeface="Times New Roman" panose="02020603050405020304" charset="0"/>
              </a:rPr>
              <a:t>in</a:t>
            </a:r>
            <a:br>
              <a:rPr spc="-95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375" dirty="0">
                <a:latin typeface="Times New Roman" panose="02020603050405020304" charset="0"/>
                <a:cs typeface="Times New Roman" panose="02020603050405020304" charset="0"/>
              </a:rPr>
              <a:t>Im</a:t>
            </a:r>
            <a:r>
              <a:rPr spc="-285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pc="-35" dirty="0">
                <a:latin typeface="Times New Roman" panose="02020603050405020304" charset="0"/>
                <a:cs typeface="Times New Roman" panose="02020603050405020304" charset="0"/>
              </a:rPr>
              <a:t>ge</a:t>
            </a:r>
            <a:r>
              <a:rPr spc="-2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pc="-180" dirty="0">
                <a:latin typeface="Times New Roman" panose="02020603050405020304" charset="0"/>
                <a:cs typeface="Times New Roman" panose="02020603050405020304" charset="0"/>
              </a:rPr>
              <a:t>St</a:t>
            </a:r>
            <a:r>
              <a:rPr spc="-75" dirty="0">
                <a:latin typeface="Times New Roman" panose="02020603050405020304" charset="0"/>
                <a:cs typeface="Times New Roman" panose="02020603050405020304" charset="0"/>
              </a:rPr>
              <a:t>ega</a:t>
            </a:r>
            <a:r>
              <a:rPr spc="-55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pc="-30" dirty="0">
                <a:latin typeface="Times New Roman" panose="02020603050405020304" charset="0"/>
                <a:cs typeface="Times New Roman" panose="02020603050405020304" charset="0"/>
              </a:rPr>
              <a:t>og</a:t>
            </a:r>
            <a:r>
              <a:rPr spc="-365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pc="-85" dirty="0">
                <a:latin typeface="Times New Roman" panose="02020603050405020304" charset="0"/>
                <a:cs typeface="Times New Roman" panose="02020603050405020304" charset="0"/>
              </a:rPr>
              <a:t>ap</a:t>
            </a:r>
            <a:r>
              <a:rPr spc="-130" dirty="0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spc="-130" dirty="0"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spc="-13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664950" y="7740650"/>
            <a:ext cx="91567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b="1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SANJAY M </a:t>
            </a:r>
            <a:endParaRPr lang="en-US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VIT CHENNAI CAMPUS</a:t>
            </a:r>
            <a:endParaRPr lang="en-US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0" name="Picture 99"/>
          <p:cNvPicPr/>
          <p:nvPr/>
        </p:nvPicPr>
        <p:blipFill>
          <a:blip/>
          <a:stretch>
            <a:fillRect/>
          </a:stretch>
        </p:blipFill>
        <p:spPr>
          <a:xfrm>
            <a:off x="8959850" y="49593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34950" y="196850"/>
            <a:ext cx="5378450" cy="2445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17068165" y="9166860"/>
            <a:ext cx="6100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1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2065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1382" y="882726"/>
            <a:ext cx="7658905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350" spc="-9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Manufacturing Industry</a:t>
            </a:r>
            <a:endParaRPr lang="en-US" sz="4350" spc="-9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276860"/>
          </a:xfrm>
        </p:spPr>
        <p:txBody>
          <a:bodyPr/>
          <a:p>
            <a:r>
              <a:rPr lang="en-US"/>
              <a:t>.</a:t>
            </a:r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Content Placeholder 9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7950" y="2101850"/>
            <a:ext cx="2034540" cy="2156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7350" y="5759450"/>
            <a:ext cx="2885440" cy="2934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2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589780" y="5835650"/>
            <a:ext cx="321437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150" y="3499485"/>
            <a:ext cx="239776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0015" y="1644650"/>
            <a:ext cx="3551555" cy="393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r="36234"/>
          <a:stretch>
            <a:fillRect/>
          </a:stretch>
        </p:blipFill>
        <p:spPr>
          <a:xfrm>
            <a:off x="12820015" y="6369050"/>
            <a:ext cx="381063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Plus 10"/>
          <p:cNvSpPr/>
          <p:nvPr/>
        </p:nvSpPr>
        <p:spPr>
          <a:xfrm>
            <a:off x="5645150" y="4692650"/>
            <a:ext cx="914400" cy="838200"/>
          </a:xfrm>
          <a:prstGeom prst="mathPlus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8007350" y="4692650"/>
            <a:ext cx="914400" cy="533400"/>
          </a:xfrm>
          <a:prstGeom prst="mathEqual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817350" y="4616450"/>
            <a:ext cx="76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255750" y="5759450"/>
            <a:ext cx="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529965" y="7207250"/>
            <a:ext cx="81978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73799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10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2550" y="871855"/>
            <a:ext cx="1072578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spc="-35" dirty="0">
                <a:latin typeface="Times New Roman" panose="02020603050405020304" charset="0"/>
                <a:cs typeface="Times New Roman" panose="02020603050405020304" charset="0"/>
              </a:rPr>
              <a:t>Software Industry</a:t>
            </a:r>
            <a:endParaRPr lang="en-US" sz="5400" spc="-3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5750" y="4616450"/>
            <a:ext cx="11009630" cy="559054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endParaRPr sz="100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5550" y="654050"/>
            <a:ext cx="6765925" cy="76200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Picture 1" descr="WhatsApp Image 2024-03-06 at 13.02.07_03b388c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6550" y="2635250"/>
            <a:ext cx="1737360" cy="2315210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7350" y="6902450"/>
            <a:ext cx="3622675" cy="194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0" y="5835650"/>
            <a:ext cx="2868295" cy="191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150" y="3755390"/>
            <a:ext cx="1864360" cy="230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5150" y="3854450"/>
            <a:ext cx="3490595" cy="186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7550" y="6826250"/>
            <a:ext cx="3583940" cy="2221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4121150" y="7206615"/>
            <a:ext cx="81978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Plus 21"/>
          <p:cNvSpPr/>
          <p:nvPr/>
        </p:nvSpPr>
        <p:spPr>
          <a:xfrm>
            <a:off x="5911850" y="5073650"/>
            <a:ext cx="647700" cy="575945"/>
          </a:xfrm>
          <a:prstGeom prst="mathPlus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Equal 22"/>
          <p:cNvSpPr/>
          <p:nvPr/>
        </p:nvSpPr>
        <p:spPr>
          <a:xfrm>
            <a:off x="8284210" y="5149850"/>
            <a:ext cx="868680" cy="374015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1893550" y="4845050"/>
            <a:ext cx="76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941550" y="5931535"/>
            <a:ext cx="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227550" y="94932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11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83950" y="964565"/>
            <a:ext cx="7636510" cy="10128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>
                <a:latin typeface="Times New Roman" panose="02020603050405020304" charset="0"/>
                <a:cs typeface="Times New Roman" panose="02020603050405020304" charset="0"/>
              </a:rPr>
              <a:t>Finance Industry</a:t>
            </a: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83950" y="577850"/>
            <a:ext cx="6765925" cy="76200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p/>
        </p:txBody>
      </p:sp>
      <p:pic>
        <p:nvPicPr>
          <p:cNvPr id="5" name="Picture 2" descr="WhatsApp Image 2024-03-09 at 12.54.49_f78e79d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8550" y="1644650"/>
            <a:ext cx="2332990" cy="3120390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8350" y="5911850"/>
            <a:ext cx="3667760" cy="299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0"/>
          <p:cNvPicPr>
            <a:picLocks noChangeAspect="1"/>
          </p:cNvPicPr>
          <p:nvPr/>
        </p:nvPicPr>
        <p:blipFill>
          <a:blip r:embed="rId4"/>
          <a:srcRect r="16612"/>
          <a:stretch>
            <a:fillRect/>
          </a:stretch>
        </p:blipFill>
        <p:spPr>
          <a:xfrm>
            <a:off x="5949950" y="5911850"/>
            <a:ext cx="3200400" cy="278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50" y="3930650"/>
            <a:ext cx="2002155" cy="26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2"/>
          <p:cNvPicPr>
            <a:picLocks noChangeAspect="1"/>
          </p:cNvPicPr>
          <p:nvPr/>
        </p:nvPicPr>
        <p:blipFill>
          <a:blip r:embed="rId6"/>
          <a:srcRect r="18258"/>
          <a:stretch>
            <a:fillRect/>
          </a:stretch>
        </p:blipFill>
        <p:spPr>
          <a:xfrm>
            <a:off x="14540230" y="2406650"/>
            <a:ext cx="350964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7"/>
          <a:srcRect r="27577"/>
          <a:stretch>
            <a:fillRect/>
          </a:stretch>
        </p:blipFill>
        <p:spPr>
          <a:xfrm>
            <a:off x="14103350" y="7131050"/>
            <a:ext cx="3429000" cy="297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4783455" y="7283450"/>
            <a:ext cx="81978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Plus 21"/>
          <p:cNvSpPr/>
          <p:nvPr/>
        </p:nvSpPr>
        <p:spPr>
          <a:xfrm>
            <a:off x="7016750" y="5050155"/>
            <a:ext cx="647700" cy="575945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Equal 22"/>
          <p:cNvSpPr/>
          <p:nvPr/>
        </p:nvSpPr>
        <p:spPr>
          <a:xfrm>
            <a:off x="9707880" y="5149850"/>
            <a:ext cx="868680" cy="374015"/>
          </a:xfrm>
          <a:prstGeom prst="mathEqual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456285" y="4311650"/>
            <a:ext cx="76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294735" y="5530850"/>
            <a:ext cx="0" cy="1086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7608550" y="94170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12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2359" y="972426"/>
            <a:ext cx="3634104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4800" spc="-5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4800" spc="6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sz="4800" spc="-229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4800" spc="-8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7810" y="2559050"/>
            <a:ext cx="12305665" cy="2312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5750" algn="just">
              <a:lnSpc>
                <a:spcPct val="102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LSB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image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steganography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offers </a:t>
            </a:r>
            <a:r>
              <a:rPr sz="2400" spc="-6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4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potent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means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secure </a:t>
            </a:r>
            <a:r>
              <a:rPr sz="2400" b="1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industry </a:t>
            </a:r>
            <a:r>
              <a:rPr sz="2400" b="1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secrets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 spc="-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5080" indent="-285750" algn="just">
              <a:lnSpc>
                <a:spcPct val="102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sz="2400" spc="-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5080" indent="-285750" algn="just">
              <a:lnSpc>
                <a:spcPct val="102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sz="2400" spc="-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5080" indent="-285750" algn="just">
              <a:lnSpc>
                <a:spcPct val="102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By 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leveraging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this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technique,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organizations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can </a:t>
            </a:r>
            <a:r>
              <a:rPr sz="2400" spc="-6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bolster</a:t>
            </a:r>
            <a:r>
              <a:rPr sz="2400" spc="5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their</a:t>
            </a:r>
            <a:r>
              <a:rPr sz="2400" spc="5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protection</a:t>
            </a:r>
            <a:r>
              <a:rPr sz="2400" spc="5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strategies</a:t>
            </a:r>
            <a:r>
              <a:rPr sz="2400" spc="5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4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 </a:t>
            </a:r>
            <a:r>
              <a:rPr sz="2400" b="1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b="1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4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b="1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ﬁ</a:t>
            </a:r>
            <a:r>
              <a:rPr sz="24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400" b="1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b="1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</a:t>
            </a:r>
            <a:r>
              <a:rPr sz="2400" b="1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b="1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sz="2400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lang="en-US"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 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information</a:t>
            </a:r>
            <a:r>
              <a:rPr sz="24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</a:t>
            </a:r>
            <a:r>
              <a:rPr sz="24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digital</a:t>
            </a:r>
            <a:r>
              <a:rPr sz="2400" b="1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Era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 algn="just">
              <a:lnSpc>
                <a:spcPct val="102000"/>
              </a:lnSpc>
              <a:spcBef>
                <a:spcPts val="85"/>
              </a:spcBef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35" y="2313914"/>
            <a:ext cx="5560060" cy="293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10"/>
              </a:spcBef>
              <a:tabLst>
                <a:tab pos="1136015" algn="l"/>
                <a:tab pos="1854835" algn="l"/>
                <a:tab pos="3990975" algn="l"/>
                <a:tab pos="4542790" algn="l"/>
              </a:tabLst>
            </a:pP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74561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13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630" y="2703830"/>
            <a:ext cx="68516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15" dirty="0"/>
              <a:t>Than</a:t>
            </a:r>
            <a:r>
              <a:rPr sz="7200" spc="-35" dirty="0"/>
              <a:t>k</a:t>
            </a:r>
            <a:r>
              <a:rPr lang="en-US" sz="7200" spc="-35" dirty="0"/>
              <a:t> You !</a:t>
            </a:r>
            <a:endParaRPr lang="en-US" sz="7200" spc="-35" dirty="0"/>
          </a:p>
        </p:txBody>
      </p:sp>
      <p:sp>
        <p:nvSpPr>
          <p:cNvPr id="4" name="object 4"/>
          <p:cNvSpPr txBox="1"/>
          <p:nvPr/>
        </p:nvSpPr>
        <p:spPr>
          <a:xfrm>
            <a:off x="2825750" y="4616450"/>
            <a:ext cx="11009630" cy="559054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endParaRPr sz="1000"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9725" y="4314825"/>
            <a:ext cx="6765925" cy="76200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1609725" y="4997450"/>
            <a:ext cx="6100445" cy="370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BALAJI JAYAKRISHNAN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Associate Professor 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VIT CHENNAI CAMPUS 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endParaRPr lang="en-US"/>
          </a:p>
          <a:p>
            <a:endParaRPr lang="en-US"/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Student</a:t>
            </a:r>
            <a:r>
              <a:rPr lang="en-US"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s  (</a:t>
            </a:r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VIT CHENNAI CAMPUS </a:t>
            </a:r>
            <a:r>
              <a:rPr lang="en-US"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)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endParaRPr lang="en-US"/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SANJAY M 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ROSHINI R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KANAPARTHI ROSHIN SAI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r>
              <a:rPr>
                <a:solidFill>
                  <a:schemeClr val="bg1"/>
                </a:solidFill>
                <a:latin typeface="Verdana" panose="020B0604030504040204"/>
                <a:cs typeface="Verdana" panose="020B0604030504040204"/>
                <a:sym typeface="+mn-ea"/>
              </a:rPr>
              <a:t>PILLARAM MANOJ</a:t>
            </a:r>
            <a:endParaRPr>
              <a:solidFill>
                <a:schemeClr val="bg1"/>
              </a:solidFill>
              <a:latin typeface="Verdana" panose="020B0604030504040204"/>
              <a:cs typeface="Verdana" panose="020B0604030504040204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69989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14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514" y="959155"/>
            <a:ext cx="4116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0" dirty="0">
                <a:solidFill>
                  <a:srgbClr val="FFAB40"/>
                </a:solidFill>
              </a:rPr>
              <a:t>Introduction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1239" y="806220"/>
            <a:ext cx="5638799" cy="8458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7750" y="6216650"/>
            <a:ext cx="9156700" cy="42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 algn="just">
              <a:lnSpc>
                <a:spcPts val="2630"/>
              </a:lnSpc>
              <a:spcBef>
                <a:spcPts val="195"/>
              </a:spcBef>
            </a:pPr>
            <a:r>
              <a:rPr lang="en-US" sz="22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.</a:t>
            </a:r>
            <a:endParaRPr lang="en-US" sz="2200" spc="-75" dirty="0">
              <a:solidFill>
                <a:srgbClr val="FFFFFF"/>
              </a:solidFill>
              <a:latin typeface="Verdana" panose="020B0604030504040204"/>
              <a:cs typeface="Verdana" panose="020B0604030504040204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368550" y="8350250"/>
            <a:ext cx="9156700" cy="357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lang="en-US" sz="175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.</a:t>
            </a:r>
            <a:endParaRPr lang="en-US" sz="1750" spc="-5" dirty="0">
              <a:solidFill>
                <a:srgbClr val="FFFFFF"/>
              </a:solidFill>
              <a:latin typeface="Verdana" panose="020B0604030504040204"/>
              <a:cs typeface="Verdana" panose="020B0604030504040204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1817350" y="1263650"/>
            <a:ext cx="61004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sz="4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INPUT</a:t>
            </a: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4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Ceaser Cipher</a:t>
            </a: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4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LSB</a:t>
            </a: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4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Ceaser Cipher</a:t>
            </a: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4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Output</a:t>
            </a: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40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77950" y="2482850"/>
            <a:ext cx="9156700" cy="600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today's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digital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world,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security</a:t>
            </a:r>
            <a:r>
              <a:rPr sz="24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industry </a:t>
            </a:r>
            <a:r>
              <a:rPr sz="2400" spc="-7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sec</a:t>
            </a:r>
            <a:r>
              <a:rPr sz="24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b="1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ets</a:t>
            </a:r>
            <a:r>
              <a:rPr sz="24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Mandatory</a:t>
            </a:r>
            <a:r>
              <a:rPr sz="2400" spc="-3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sz="2400" spc="-3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99000"/>
              </a:lnSpc>
              <a:spcBef>
                <a:spcPts val="125"/>
              </a:spcBef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SimSun" panose="02010600030101010101" pitchFamily="2" charset="-122"/>
              <a:buNone/>
            </a:pPr>
            <a:r>
              <a:rPr lang="en-US"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spc="6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lang="en-US"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mage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eganog</a:t>
            </a:r>
            <a:r>
              <a:rPr sz="24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400" spc="-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endParaRPr sz="2400" spc="-114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sz="24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ﬁ</a:t>
            </a:r>
            <a:r>
              <a:rPr sz="24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(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SB</a:t>
            </a:r>
            <a:r>
              <a:rPr sz="2400" spc="-2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spc="-2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embedding</a:t>
            </a:r>
            <a:r>
              <a:rPr sz="2400" spc="-2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image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eganog</a:t>
            </a:r>
            <a:r>
              <a:rPr sz="24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</a:t>
            </a:r>
            <a:r>
              <a:rPr sz="24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400" spc="-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endParaRPr sz="2400" spc="-114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ide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sensiti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mation</a:t>
            </a:r>
            <a:endParaRPr sz="2400" spc="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lang="en-US" sz="24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1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2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ﬁ</a:t>
            </a:r>
            <a:r>
              <a:rPr sz="24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 </a:t>
            </a:r>
            <a:r>
              <a:rPr sz="24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sz="24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4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4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endParaRPr lang="en-US" sz="2400" spc="2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lang="en-US"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 + IMAGE = IMAGE = IMAGE + TEXT</a:t>
            </a:r>
            <a:endParaRPr lang="en-US" sz="2400" spc="-1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lang="en-US"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nsu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lang="en-US"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onﬁdentiali</a:t>
            </a:r>
            <a:r>
              <a:rPr sz="2400" b="1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 </a:t>
            </a:r>
            <a:r>
              <a:rPr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</a:t>
            </a:r>
            <a:r>
              <a:rPr sz="2400" b="1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b="1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eg</a:t>
            </a:r>
            <a:r>
              <a:rPr sz="2400" b="1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400" b="1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4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400" b="1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sz="24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data.</a:t>
            </a:r>
            <a:endParaRPr sz="2400" spc="-5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endParaRPr lang="en-US" sz="2400" spc="-5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steganography aim to achieve imperceptibility while maintaining robustness against attacks.</a:t>
            </a:r>
            <a:endParaRPr lang="en-US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endParaRPr lang="en-US" sz="2400" spc="-5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SimSun" panose="02010600030101010101" pitchFamily="2" charset="-122"/>
              <a:buChar char="＠"/>
            </a:pPr>
            <a:endParaRPr lang="en-US" sz="2400" spc="-1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SimSun" panose="02010600030101010101" pitchFamily="2" charset="-122"/>
              <a:buNone/>
            </a:pPr>
            <a:endParaRPr lang="en-US" sz="2400" spc="-114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2"/>
          <p:cNvSpPr txBox="1"/>
          <p:nvPr/>
        </p:nvSpPr>
        <p:spPr>
          <a:xfrm>
            <a:off x="170751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2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9085" y="1111250"/>
            <a:ext cx="10083165" cy="7639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Literature Review</a:t>
            </a:r>
            <a:endParaRPr lang="en-US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1036320" y="1949450"/>
            <a:ext cx="1693672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</a:rPr>
              <a:t>Advancements in LSB-based Techniques</a:t>
            </a:r>
            <a:r>
              <a:rPr lang="en-US" sz="2400">
                <a:solidFill>
                  <a:schemeClr val="bg1"/>
                </a:solidFill>
              </a:rPr>
              <a:t>: Several studies introduce novel LSB (Least Significant Bit) matching algorithms and variations to improve data hiding methods.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</a:rPr>
              <a:t>Hybrid Approaches for Enhanced Security</a:t>
            </a:r>
            <a:r>
              <a:rPr lang="en-US" sz="2400">
                <a:solidFill>
                  <a:schemeClr val="bg1"/>
                </a:solidFill>
              </a:rPr>
              <a:t>: Researchers explore hybrid methods combining steganography with encryption algorithms like RSA, Caesar Cipher, and chaotic mapping to improve security and resist detection attempts.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F</a:t>
            </a:r>
            <a:r>
              <a:rPr lang="en-US" sz="2400" b="1">
                <a:solidFill>
                  <a:schemeClr val="bg1"/>
                </a:solidFill>
              </a:rPr>
              <a:t>ocus on Visual Quality and Security</a:t>
            </a:r>
            <a:r>
              <a:rPr lang="en-US" sz="2400">
                <a:solidFill>
                  <a:schemeClr val="bg1"/>
                </a:solidFill>
              </a:rPr>
              <a:t>: Many research efforts emphasize improving visual quality, embedding capacity, and security against steganalysis detection attempts.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</a:rPr>
              <a:t>Diverse Applications and Future Directions</a:t>
            </a:r>
            <a:r>
              <a:rPr lang="en-US" sz="2400">
                <a:solidFill>
                  <a:schemeClr val="bg1"/>
                </a:solidFill>
              </a:rPr>
              <a:t>: The studies cover a wide range of applications, including digital watermarking for copyright protection, steganography in multimedia files, and even concealing malware in video streams. 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303750" y="94932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3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6975" y="882650"/>
            <a:ext cx="61969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4800" spc="-1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easer Cipher</a:t>
            </a:r>
            <a:endParaRPr lang="en-US" sz="4800" spc="-15" dirty="0">
              <a:solidFill>
                <a:srgbClr val="FFAB4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6950" y="1949450"/>
            <a:ext cx="10128885" cy="38728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classic encryption technique</a:t>
            </a: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English alphabet (A - Z   as   0 - 25)</a:t>
            </a: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key=3 </a:t>
            </a: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Encryption Process : A   shifted to   c</a:t>
            </a: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Decryption Process : C</a:t>
            </a:r>
            <a:r>
              <a:rPr lang="en-US" sz="24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shifted to   A</a:t>
            </a: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102000"/>
              </a:lnSpc>
              <a:spcBef>
                <a:spcPts val="85"/>
              </a:spcBef>
              <a:buFont typeface="Wingdings" panose="05000000000000000000" charset="0"/>
              <a:buChar char="v"/>
            </a:pPr>
            <a:endParaRPr lang="en-US" sz="2400" spc="6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35" y="2313914"/>
            <a:ext cx="5560060" cy="293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10"/>
              </a:spcBef>
              <a:tabLst>
                <a:tab pos="1136015" algn="l"/>
                <a:tab pos="1854835" algn="l"/>
                <a:tab pos="3990975" algn="l"/>
                <a:tab pos="4542790" algn="l"/>
              </a:tabLst>
            </a:pP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0064750" y="501650"/>
            <a:ext cx="7825740" cy="570674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72275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4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8750" y="1035050"/>
            <a:ext cx="8409940" cy="681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spc="-9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sz="4350" spc="-25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350" spc="-12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LSB</a:t>
            </a:r>
            <a:r>
              <a:rPr sz="4350" spc="-2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350" spc="-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Embedding</a:t>
            </a:r>
            <a:endParaRPr sz="435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5165" y="2611755"/>
            <a:ext cx="10356215" cy="241617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2630"/>
              </a:lnSpc>
              <a:spcBef>
                <a:spcPts val="195"/>
              </a:spcBef>
            </a:pPr>
            <a:r>
              <a:rPr sz="28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ﬁ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8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-2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dd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 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2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ﬁ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  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2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Text 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3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715">
              <a:lnSpc>
                <a:spcPts val="2630"/>
              </a:lnSpc>
              <a:spcBef>
                <a:spcPts val="60"/>
              </a:spcBef>
            </a:pPr>
            <a:endParaRPr sz="2800" spc="-10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715">
              <a:lnSpc>
                <a:spcPts val="2630"/>
              </a:lnSpc>
              <a:spcBef>
                <a:spcPts val="60"/>
              </a:spcBef>
            </a:pPr>
            <a:r>
              <a:rPr sz="2800" spc="-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hn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ll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  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3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 </a:t>
            </a:r>
            <a:r>
              <a:rPr sz="28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1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safe</a:t>
            </a:r>
            <a:r>
              <a:rPr sz="28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communication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sz="28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</a:t>
            </a:r>
            <a:r>
              <a:rPr sz="2800" b="1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protection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2800" spc="-7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715">
              <a:lnSpc>
                <a:spcPts val="2630"/>
              </a:lnSpc>
              <a:spcBef>
                <a:spcPts val="60"/>
              </a:spcBef>
            </a:pPr>
            <a:endParaRPr sz="2800" spc="-10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715">
              <a:lnSpc>
                <a:spcPts val="2630"/>
              </a:lnSpc>
              <a:spcBef>
                <a:spcPts val="60"/>
              </a:spcBef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>
            <a:alphaModFix amt="40000"/>
          </a:blip>
          <a:stretch>
            <a:fillRect/>
          </a:stretch>
        </p:blipFill>
        <p:spPr>
          <a:xfrm>
            <a:off x="-1517650" y="4540250"/>
            <a:ext cx="9077325" cy="6954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840" y="1430655"/>
            <a:ext cx="2117725" cy="7150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l="-22715" t="16151" b="3096"/>
          <a:stretch>
            <a:fillRect/>
          </a:stretch>
        </p:blipFill>
        <p:spPr>
          <a:xfrm>
            <a:off x="12503150" y="8792845"/>
            <a:ext cx="3861435" cy="11169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l="-3117" t="24540" r="3117" b="20245"/>
          <a:stretch>
            <a:fillRect/>
          </a:stretch>
        </p:blipFill>
        <p:spPr>
          <a:xfrm>
            <a:off x="12807950" y="334645"/>
            <a:ext cx="3465195" cy="9372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70751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5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63950" y="1101090"/>
            <a:ext cx="10083165" cy="7639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  LSB WORKING METHOD</a:t>
            </a:r>
            <a:endParaRPr lang="en-US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Picture 22" descr="WhatsApp Image 2024-03-13 at 19.55.37_2d1e66be"/>
          <p:cNvPicPr>
            <a:picLocks noChangeAspect="1"/>
          </p:cNvPicPr>
          <p:nvPr>
            <p:ph sz="half" idx="1"/>
          </p:nvPr>
        </p:nvPicPr>
        <p:blipFill>
          <a:blip r:embed="rId2"/>
          <a:srcRect b="14163"/>
          <a:stretch>
            <a:fillRect/>
          </a:stretch>
        </p:blipFill>
        <p:spPr>
          <a:xfrm>
            <a:off x="2726690" y="2330450"/>
            <a:ext cx="5503545" cy="7205980"/>
          </a:xfrm>
          <a:prstGeom prst="rect">
            <a:avLst/>
          </a:prstGeom>
        </p:spPr>
      </p:pic>
      <p:pic>
        <p:nvPicPr>
          <p:cNvPr id="24" name="Picture 24" descr="WhatsApp Image 2024-03-13 at 19.55.32_711c2372"/>
          <p:cNvPicPr>
            <a:picLocks noChangeAspect="1"/>
          </p:cNvPicPr>
          <p:nvPr>
            <p:ph sz="half" idx="2"/>
          </p:nvPr>
        </p:nvPicPr>
        <p:blipFill>
          <a:blip r:embed="rId3"/>
          <a:srcRect b="15077"/>
          <a:stretch>
            <a:fillRect/>
          </a:stretch>
        </p:blipFill>
        <p:spPr>
          <a:xfrm>
            <a:off x="11031220" y="2169160"/>
            <a:ext cx="5432425" cy="7334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74561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6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2653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3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Be</a:t>
            </a:r>
            <a:r>
              <a:rPr sz="2850" spc="-1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50" spc="-5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eﬁts</a:t>
            </a:r>
            <a:r>
              <a:rPr sz="285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50" spc="-5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85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50" spc="-26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Im</a:t>
            </a:r>
            <a:r>
              <a:rPr sz="2850" spc="-20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50" spc="-2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ge</a:t>
            </a:r>
            <a:r>
              <a:rPr sz="285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50" spc="-13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50" spc="-13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50" spc="-5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ega</a:t>
            </a:r>
            <a:r>
              <a:rPr sz="2850" spc="-4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50" spc="-7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og</a:t>
            </a:r>
            <a:r>
              <a:rPr sz="2850" spc="-15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50" spc="-6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ap</a:t>
            </a:r>
            <a:r>
              <a:rPr sz="2850" spc="-9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hy</a:t>
            </a:r>
            <a:endParaRPr sz="285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95" y="3423932"/>
            <a:ext cx="7581900" cy="5308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r>
              <a:rPr sz="2800" b="1"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800" b="1" spc="-45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ata</a:t>
            </a:r>
            <a:r>
              <a:rPr sz="2800" b="1" spc="-4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5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security</a:t>
            </a:r>
            <a:endParaRPr sz="2800" b="1" spc="-5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 indent="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None/>
            </a:pPr>
            <a:endParaRPr sz="2800" b="1" spc="-5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r>
              <a:rPr lang="en-US" sz="2800" b="1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sz="2800" b="1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conceal </a:t>
            </a:r>
            <a:r>
              <a:rPr sz="28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sensitive </a:t>
            </a:r>
            <a:r>
              <a:rPr sz="2800" b="1" spc="-60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information</a:t>
            </a:r>
            <a:endParaRPr lang="en-US" sz="2800" b="1" spc="-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None/>
            </a:pPr>
            <a:endParaRPr sz="2800" b="1" spc="-45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r>
              <a:rPr sz="2800" b="1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b="1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b="1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b="1" spc="1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2800" b="1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b="1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b="1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sz="28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sz="2800" b="1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b="1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2800" b="1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b="1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sz="2800" b="1" spc="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800" b="1" spc="18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2800" b="1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800" b="1" spc="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800" b="1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2800" b="1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sz="2800" b="1" spc="-1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es</a:t>
            </a:r>
            <a:endParaRPr lang="en-US" sz="2800" b="1" spc="-1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endParaRPr lang="en-US" sz="2800" b="1" spc="-1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r>
              <a:rPr lang="en-US" sz="2800" b="1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2800" b="1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ata</a:t>
            </a:r>
            <a:r>
              <a:rPr sz="2800" b="1" spc="-1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8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protection</a:t>
            </a:r>
            <a:endParaRPr sz="2800" b="1" spc="-7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endParaRPr lang="en-US" sz="2800" b="1" spc="-7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r>
              <a:rPr lang="en-US" sz="2800" b="1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Safe </a:t>
            </a:r>
            <a:r>
              <a:rPr sz="2800" b="1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communication</a:t>
            </a:r>
            <a:endParaRPr lang="en-US" sz="2800" b="1" spc="6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endParaRPr lang="en-US" sz="2800" spc="-7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endParaRPr lang="en-US" sz="2800" b="1" spc="-1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69900" marR="5080" indent="-457200" algn="just">
              <a:lnSpc>
                <a:spcPct val="99000"/>
              </a:lnSpc>
              <a:spcBef>
                <a:spcPts val="125"/>
              </a:spcBef>
              <a:buFont typeface="Wingdings" panose="05000000000000000000" charset="0"/>
              <a:buChar char="§"/>
            </a:pPr>
            <a:endParaRPr sz="2800" b="1" spc="-45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13450" y="7910830"/>
            <a:ext cx="11436350" cy="671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2400" spc="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nauthorized</a:t>
            </a:r>
            <a:r>
              <a:rPr sz="2400" spc="-1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parties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Can’t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detect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intercept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hidden</a:t>
            </a:r>
            <a:r>
              <a:rPr sz="24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content</a:t>
            </a:r>
            <a:endParaRPr lang="en-US" sz="2400" spc="-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3799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7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785" y="1263789"/>
            <a:ext cx="9041765" cy="762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8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Challenges</a:t>
            </a:r>
            <a:r>
              <a:rPr sz="4850" spc="-28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485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alphaModFix amt="40000"/>
          </a:blip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568950" y="2559050"/>
            <a:ext cx="91567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Limited Power of Human Vision System</a:t>
            </a:r>
            <a:endParaRPr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Protecting Data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Safe communication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Confidential Information sharing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Payload Capacity, Security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950" y="2730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17303750" y="94932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8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4950" y="6140450"/>
            <a:ext cx="10513695" cy="2981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5"/>
              </a:spcBef>
            </a:pP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3200" spc="-1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99000"/>
              </a:lnSpc>
              <a:spcBef>
                <a:spcPts val="115"/>
              </a:spcBef>
            </a:pPr>
            <a:endParaRPr sz="3200" spc="-1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99000"/>
              </a:lnSpc>
              <a:spcBef>
                <a:spcPts val="115"/>
              </a:spcBef>
            </a:pPr>
            <a:endParaRPr sz="3200" spc="-1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99000"/>
              </a:lnSpc>
              <a:spcBef>
                <a:spcPts val="115"/>
              </a:spcBef>
            </a:pPr>
            <a:r>
              <a:rPr lang="en-US" sz="32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Lets’s </a:t>
            </a:r>
            <a:r>
              <a:rPr lang="en-US" sz="3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see </a:t>
            </a:r>
            <a:r>
              <a:rPr sz="3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Industries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such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as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Manufacturing</a:t>
            </a:r>
            <a:r>
              <a:rPr sz="32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sz="3200" spc="-7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ﬁna</a:t>
            </a:r>
            <a:r>
              <a:rPr sz="3200" b="1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3200" b="1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3200" b="1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3200" spc="-3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sz="32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en-US" sz="3200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spc="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software </a:t>
            </a:r>
            <a:r>
              <a:rPr sz="3200" b="1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beneﬁt</a:t>
            </a:r>
            <a:r>
              <a:rPr sz="32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3200" spc="-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3200" spc="1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om</a:t>
            </a:r>
            <a:r>
              <a:rPr sz="32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this  </a:t>
            </a:r>
            <a:r>
              <a:rPr sz="3200" spc="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technique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safeguard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critical</a:t>
            </a:r>
            <a:r>
              <a:rPr sz="32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information.</a:t>
            </a:r>
            <a:endParaRPr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0150" y="1111250"/>
            <a:ext cx="8661400" cy="7639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4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4800" spc="-2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pp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li</a:t>
            </a:r>
            <a:r>
              <a:rPr sz="4800" spc="6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4800" spc="-20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4800" spc="-50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4800" spc="-10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4800" spc="-8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4800" spc="-22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4800" spc="-2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800" spc="-2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800" spc="-14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4800" spc="-5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n  </a:t>
            </a:r>
            <a:r>
              <a:rPr sz="4800" spc="-225" dirty="0">
                <a:solidFill>
                  <a:srgbClr val="FFAB40"/>
                </a:solidFill>
                <a:latin typeface="Times New Roman" panose="02020603050405020304" charset="0"/>
                <a:cs typeface="Times New Roman" panose="02020603050405020304" charset="0"/>
              </a:rPr>
              <a:t>Industry</a:t>
            </a:r>
            <a:endParaRPr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1965" y="-641350"/>
            <a:ext cx="5846445" cy="6722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139950" y="3051810"/>
            <a:ext cx="9156700" cy="4580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r>
              <a:rPr lang="en-US" sz="36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3600" b="1" spc="-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3600" b="1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sz="3600" b="1" spc="-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3600" b="1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36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3600" b="1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ti</a:t>
            </a:r>
            <a:r>
              <a:rPr sz="3600" b="1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36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sz="36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spc="-18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3600" b="1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3600" b="1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ade </a:t>
            </a:r>
            <a:r>
              <a:rPr lang="en-US" sz="3600" b="1" spc="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3600" b="1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ec</a:t>
            </a:r>
            <a:r>
              <a:rPr sz="3600" b="1" spc="-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3600" b="1" spc="-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ets</a:t>
            </a:r>
            <a:endParaRPr sz="3600" b="1" spc="-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sz="3600" b="1" spc="-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r>
              <a:rPr lang="en-US" sz="36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3600" b="1" spc="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ecu</a:t>
            </a:r>
            <a:r>
              <a:rPr sz="3600" b="1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</a:t>
            </a:r>
            <a:r>
              <a:rPr sz="3600" b="1" spc="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3600" b="1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sz="3600" b="1" spc="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ommunication</a:t>
            </a:r>
            <a:endParaRPr sz="3600" b="1" spc="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sz="3600" b="1" spc="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sz="3600" b="1" spc="3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lang="en-US" sz="3600" b="1" spc="-8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sz="3600" b="1" spc="-9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 marR="5080" indent="0">
              <a:lnSpc>
                <a:spcPct val="99000"/>
              </a:lnSpc>
              <a:spcBef>
                <a:spcPts val="115"/>
              </a:spcBef>
              <a:buFont typeface="+mj-lt"/>
              <a:buNone/>
            </a:pPr>
            <a:endParaRPr lang="en-US" sz="3600" b="1" spc="-8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950" y="196850"/>
            <a:ext cx="3371850" cy="153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7379950" y="9569450"/>
            <a:ext cx="9156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bg1"/>
                </a:solidFill>
                <a:sym typeface="+mn-ea"/>
              </a:rPr>
              <a:t>9</a:t>
            </a:r>
            <a:endParaRPr 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2881</Words>
  <Application>WPS Presentation</Application>
  <PresentationFormat>On-screen Show (4:3)</PresentationFormat>
  <Paragraphs>174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Verdana</vt:lpstr>
      <vt:lpstr>Times New Roman</vt:lpstr>
      <vt:lpstr>Wingdings</vt:lpstr>
      <vt:lpstr>Microsoft YaHei</vt:lpstr>
      <vt:lpstr>Arial Unicode MS</vt:lpstr>
      <vt:lpstr>Calibri</vt:lpstr>
      <vt:lpstr>Sylfaen</vt:lpstr>
      <vt:lpstr>Tempus Sans ITC</vt:lpstr>
      <vt:lpstr>Trebuchet MS</vt:lpstr>
      <vt:lpstr>Office Theme</vt:lpstr>
      <vt:lpstr>Securing Industry Secrets:    Harnessing LSB Embedding in  Image Steganography</vt:lpstr>
      <vt:lpstr>Introduction</vt:lpstr>
      <vt:lpstr>  LSB WORKING METHOD</vt:lpstr>
      <vt:lpstr>Ceaser Cipher</vt:lpstr>
      <vt:lpstr>Understanding LSB Embedding</vt:lpstr>
      <vt:lpstr>LSB WORKING METHOD</vt:lpstr>
      <vt:lpstr>Beneﬁts of Image Steganography</vt:lpstr>
      <vt:lpstr>Challenges </vt:lpstr>
      <vt:lpstr>Applications in  Industry</vt:lpstr>
      <vt:lpstr>Manufacturing Industry</vt:lpstr>
      <vt:lpstr>Software Industry</vt:lpstr>
      <vt:lpstr>Finance Industry</vt:lpstr>
      <vt:lpstr>Conclusion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Industry Secrets:   Harnessing LSB Embedding in  Image Steganography</dc:title>
  <dc:creator/>
  <cp:lastModifiedBy>SANJAY M 20MIA1031</cp:lastModifiedBy>
  <cp:revision>23</cp:revision>
  <dcterms:created xsi:type="dcterms:W3CDTF">2024-03-19T12:47:00Z</dcterms:created>
  <dcterms:modified xsi:type="dcterms:W3CDTF">2024-03-22T11:08:02Z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2024-03-19T16:30:00Z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2024-03-19T16:30:00Z</vt:filetime>
  </property>
  <property fmtid="{D5CDD505-2E9C-101B-9397-08002B2CF9AE}" pid="5" name="ICV">
    <vt:lpwstr>7AB59E647C0F4DB88A8A448DB6B6ED70_12</vt:lpwstr>
  </property>
  <property fmtid="{D5CDD505-2E9C-101B-9397-08002B2CF9AE}" pid="6" name="KSOProductBuildVer">
    <vt:lpwstr>1033-12.2.0.13489</vt:lpwstr>
  </property>
</Properties>
</file>